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3" r:id="rId3"/>
    <p:sldId id="258" r:id="rId4"/>
    <p:sldId id="260" r:id="rId5"/>
    <p:sldId id="278" r:id="rId6"/>
    <p:sldId id="261" r:id="rId7"/>
    <p:sldId id="263" r:id="rId8"/>
    <p:sldId id="277" r:id="rId9"/>
    <p:sldId id="266" r:id="rId10"/>
    <p:sldId id="275" r:id="rId11"/>
    <p:sldId id="264" r:id="rId12"/>
    <p:sldId id="267" r:id="rId13"/>
    <p:sldId id="27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69" d="100"/>
          <a:sy n="69" d="100"/>
        </p:scale>
        <p:origin x="-141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andomus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260648"/>
            <a:ext cx="8496944" cy="6336704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66000"/>
                  <a:satMod val="160000"/>
                  <a:alpha val="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>
            <a:normAutofit/>
          </a:bodyPr>
          <a:lstStyle/>
          <a:p>
            <a:pPr marL="1155700" marR="0" lvl="1" indent="-841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Региональный этап Российской научно-социальной программы для молодёжи и школьников «Шаг в будущее»</a:t>
            </a:r>
          </a:p>
          <a:p>
            <a:pPr marL="1155700" marR="0" lvl="1" indent="-841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Секция: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Математика и компьютерные науки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800" b="1" cap="small" dirty="0" smtClean="0">
                <a:solidFill>
                  <a:srgbClr val="002060"/>
                </a:solidFill>
                <a:latin typeface="Arial Black" pitchFamily="34" charset="0"/>
              </a:rPr>
              <a:t>Исследование надежности генератора псевдослучайных последовательностей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3600" b="1" i="0" u="none" strike="noStrike" kern="10" cap="none" spc="0" normalizeH="0" baseline="0" noProof="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/>
            </a:r>
            <a:br>
              <a:rPr kumimoji="0" lang="ru-RU" sz="3600" b="1" i="0" u="none" strike="noStrike" kern="10" cap="none" spc="0" normalizeH="0" baseline="0" noProof="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endParaRPr kumimoji="0" lang="ru-RU" sz="3600" b="1" i="0" u="none" strike="noStrike" kern="10" cap="none" spc="0" normalizeH="0" baseline="0" noProof="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66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  <a:p>
            <a:pPr marL="640080" marR="0" lvl="1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40080" marR="0" lvl="1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40080" marR="0" lvl="1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491880" y="4077072"/>
            <a:ext cx="49354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Пахомов Владислав Андреевич, учащийся 9Б класса МБОУ «Ровеньская СОШ с УИОП»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Титовская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Елена Петровна, учитель информатики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4294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Тестируемые генераторы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643998" cy="3929090"/>
          </a:xfrm>
          <a:solidFill>
            <a:schemeClr val="bg1">
              <a:lumMod val="95000"/>
              <a:alpha val="94000"/>
            </a:schemeClr>
          </a:solidFill>
          <a:ln>
            <a:noFill/>
          </a:ln>
          <a:effectLst>
            <a:softEdge rad="127000"/>
          </a:effectLst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latin typeface="Arial" pitchFamily="34" charset="0"/>
                <a:ea typeface="SFRM1200"/>
                <a:cs typeface="Arial" pitchFamily="34" charset="0"/>
              </a:rPr>
              <a:t>Онлайн</a:t>
            </a:r>
            <a:r>
              <a:rPr lang="ru-RU" b="1" dirty="0" smtClean="0">
                <a:latin typeface="Arial" pitchFamily="34" charset="0"/>
                <a:ea typeface="SFRM1200"/>
                <a:cs typeface="Arial" pitchFamily="34" charset="0"/>
              </a:rPr>
              <a:t> генератор </a:t>
            </a:r>
            <a:r>
              <a:rPr lang="ru-RU" b="1" dirty="0" smtClean="0">
                <a:latin typeface="Arial" pitchFamily="34" charset="0"/>
                <a:ea typeface="SFRM1200"/>
                <a:cs typeface="Arial" pitchFamily="34" charset="0"/>
                <a:hlinkClick r:id="rId2"/>
              </a:rPr>
              <a:t>https://randomus.ru</a:t>
            </a:r>
            <a:endParaRPr lang="ru-RU" b="1" dirty="0" smtClean="0">
              <a:latin typeface="Arial" pitchFamily="34" charset="0"/>
              <a:ea typeface="SFRM120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ea typeface="SFRM1200"/>
                <a:cs typeface="Arial" pitchFamily="34" charset="0"/>
              </a:rPr>
              <a:t>Встроенный генератор системы программирования </a:t>
            </a:r>
            <a:r>
              <a:rPr lang="en-US" b="1" dirty="0" smtClean="0">
                <a:latin typeface="Arial" pitchFamily="34" charset="0"/>
                <a:ea typeface="SFRM1200"/>
                <a:cs typeface="Arial" pitchFamily="34" charset="0"/>
              </a:rPr>
              <a:t>Pascal</a:t>
            </a:r>
            <a:endParaRPr lang="ru-RU" b="1" dirty="0" smtClean="0">
              <a:latin typeface="Arial" pitchFamily="34" charset="0"/>
              <a:ea typeface="SFRM120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ea typeface="SFRM1200"/>
                <a:cs typeface="Arial" pitchFamily="34" charset="0"/>
              </a:rPr>
              <a:t>Встроенный генератор системы программирования </a:t>
            </a:r>
            <a:r>
              <a:rPr lang="en-US" b="1" dirty="0" smtClean="0">
                <a:latin typeface="Arial" pitchFamily="34" charset="0"/>
                <a:ea typeface="SFRM1200"/>
                <a:cs typeface="Arial" pitchFamily="34" charset="0"/>
              </a:rPr>
              <a:t>Java</a:t>
            </a:r>
            <a:endParaRPr lang="ru-RU" b="1" dirty="0" smtClean="0">
              <a:latin typeface="Arial" pitchFamily="34" charset="0"/>
              <a:ea typeface="SFRM1200"/>
              <a:cs typeface="Arial" pitchFamily="34" charset="0"/>
            </a:endParaRPr>
          </a:p>
          <a:p>
            <a:endParaRPr lang="ru-RU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Арифметический генератор, разработанный на  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Java</a:t>
            </a: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 по </a:t>
            </a:r>
            <a:r>
              <a:rPr lang="ru-RU" b="1" smtClean="0">
                <a:latin typeface="Arial" pitchFamily="34" charset="0"/>
                <a:ea typeface="Calibri"/>
                <a:cs typeface="Arial" pitchFamily="34" charset="0"/>
              </a:rPr>
              <a:t>формуле ГПСЧ</a:t>
            </a:r>
            <a:endParaRPr lang="ru-RU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8715436" cy="5786478"/>
          </a:xfr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По формуле ГПСЧ был разработан генератор случайных чисел на ЯП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Java</a:t>
            </a:r>
            <a:endParaRPr lang="ru-RU" sz="33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ru-RU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public class Generator{</a:t>
            </a:r>
          </a:p>
          <a:p>
            <a:pPr>
              <a:buNone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private static long </a:t>
            </a:r>
            <a:r>
              <a:rPr lang="en-US" sz="3300" b="1" i="1" dirty="0" smtClean="0">
                <a:latin typeface="Arial" pitchFamily="34" charset="0"/>
                <a:cs typeface="Arial" pitchFamily="34" charset="0"/>
              </a:rPr>
              <a:t>x_minus_1 = -1;</a:t>
            </a:r>
          </a:p>
          <a:p>
            <a:pPr>
              <a:buNone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private static double </a:t>
            </a:r>
            <a:r>
              <a:rPr lang="en-US" sz="3300" b="1" i="1" dirty="0" smtClean="0">
                <a:latin typeface="Arial" pitchFamily="34" charset="0"/>
                <a:cs typeface="Arial" pitchFamily="34" charset="0"/>
              </a:rPr>
              <a:t>a = 19273562;</a:t>
            </a:r>
          </a:p>
          <a:p>
            <a:pPr>
              <a:buNone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private static double </a:t>
            </a:r>
            <a:r>
              <a:rPr lang="en-US" sz="3300" b="1" i="1" dirty="0" smtClean="0">
                <a:latin typeface="Arial" pitchFamily="34" charset="0"/>
                <a:cs typeface="Arial" pitchFamily="34" charset="0"/>
              </a:rPr>
              <a:t>b = 1881787946;</a:t>
            </a:r>
          </a:p>
          <a:p>
            <a:pPr>
              <a:buNone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private static long </a:t>
            </a:r>
            <a:r>
              <a:rPr lang="en-US" sz="3300" b="1" i="1" dirty="0" smtClean="0">
                <a:latin typeface="Arial" pitchFamily="34" charset="0"/>
                <a:cs typeface="Arial" pitchFamily="34" charset="0"/>
              </a:rPr>
              <a:t>n = 1236845231;</a:t>
            </a:r>
          </a:p>
          <a:p>
            <a:pPr>
              <a:buNone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public static Double generate (){</a:t>
            </a:r>
          </a:p>
          <a:p>
            <a:pPr>
              <a:buNone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if(</a:t>
            </a:r>
            <a:r>
              <a:rPr lang="en-US" sz="3300" b="1" i="1" dirty="0" smtClean="0">
                <a:latin typeface="Arial" pitchFamily="34" charset="0"/>
                <a:cs typeface="Arial" pitchFamily="34" charset="0"/>
              </a:rPr>
              <a:t>x_minus_1 == -1){</a:t>
            </a:r>
          </a:p>
          <a:p>
            <a:pPr>
              <a:buNone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long j = </a:t>
            </a:r>
            <a:r>
              <a:rPr lang="en-US" sz="3300" b="1" dirty="0" err="1" smtClean="0">
                <a:latin typeface="Arial" pitchFamily="34" charset="0"/>
                <a:cs typeface="Arial" pitchFamily="34" charset="0"/>
              </a:rPr>
              <a:t>System.</a:t>
            </a:r>
            <a:r>
              <a:rPr lang="en-US" sz="3300" b="1" i="1" dirty="0" err="1" smtClean="0">
                <a:latin typeface="Arial" pitchFamily="34" charset="0"/>
                <a:cs typeface="Arial" pitchFamily="34" charset="0"/>
              </a:rPr>
              <a:t>currentTimeMillis</a:t>
            </a:r>
            <a:r>
              <a:rPr lang="en-US" sz="3300" b="1" i="1" dirty="0" smtClean="0">
                <a:latin typeface="Arial" pitchFamily="34" charset="0"/>
                <a:cs typeface="Arial" pitchFamily="34" charset="0"/>
              </a:rPr>
              <a:t>();</a:t>
            </a:r>
          </a:p>
          <a:p>
            <a:pPr>
              <a:buNone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while(j &gt; 100000){</a:t>
            </a: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j = j % ((</a:t>
            </a: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long)Math.</a:t>
            </a:r>
            <a:r>
              <a:rPr lang="en-US" sz="3300" b="1" i="1" dirty="0" smtClean="0">
                <a:latin typeface="Arial" pitchFamily="34" charset="0"/>
                <a:cs typeface="Arial" pitchFamily="34" charset="0"/>
              </a:rPr>
              <a:t>pow(10, (</a:t>
            </a:r>
            <a:r>
              <a:rPr lang="en-US" sz="3300" b="1" i="1" dirty="0" err="1" smtClean="0">
                <a:latin typeface="Arial" pitchFamily="34" charset="0"/>
                <a:cs typeface="Arial" pitchFamily="34" charset="0"/>
              </a:rPr>
              <a:t>String.valueOf</a:t>
            </a:r>
            <a:r>
              <a:rPr lang="en-US" sz="3300" b="1" i="1" dirty="0" smtClean="0">
                <a:latin typeface="Arial" pitchFamily="34" charset="0"/>
                <a:cs typeface="Arial" pitchFamily="34" charset="0"/>
              </a:rPr>
              <a:t>(j).length() - 1)));</a:t>
            </a: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>
              <a:buNone/>
            </a:pPr>
            <a:r>
              <a:rPr lang="en-US" sz="3300" i="1" dirty="0" smtClean="0">
                <a:latin typeface="Arial" pitchFamily="34" charset="0"/>
                <a:cs typeface="Arial" pitchFamily="34" charset="0"/>
              </a:rPr>
              <a:t>x_minus_1 = j;</a:t>
            </a: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>
              <a:buNone/>
            </a:pPr>
            <a:r>
              <a:rPr lang="en-US" sz="3300" i="1" dirty="0" smtClean="0">
                <a:latin typeface="Arial" pitchFamily="34" charset="0"/>
                <a:cs typeface="Arial" pitchFamily="34" charset="0"/>
              </a:rPr>
              <a:t>x_minus_1 = ((</a:t>
            </a:r>
            <a:r>
              <a:rPr lang="en-US" sz="3300" b="1" i="1" dirty="0" smtClean="0">
                <a:latin typeface="Arial" pitchFamily="34" charset="0"/>
                <a:cs typeface="Arial" pitchFamily="34" charset="0"/>
              </a:rPr>
              <a:t>long) (a * x_minus_1 + b)) % n;</a:t>
            </a:r>
          </a:p>
          <a:p>
            <a:pPr>
              <a:buNone/>
            </a:pPr>
            <a:r>
              <a:rPr lang="en-US" sz="3300" b="1" dirty="0" smtClean="0">
                <a:latin typeface="Arial" pitchFamily="34" charset="0"/>
                <a:cs typeface="Arial" pitchFamily="34" charset="0"/>
              </a:rPr>
              <a:t>return </a:t>
            </a:r>
            <a:r>
              <a:rPr lang="en-US" sz="3300" b="1" dirty="0" err="1" smtClean="0">
                <a:latin typeface="Arial" pitchFamily="34" charset="0"/>
                <a:cs typeface="Arial" pitchFamily="34" charset="0"/>
              </a:rPr>
              <a:t>Double.</a:t>
            </a:r>
            <a:r>
              <a:rPr lang="en-US" sz="3300" b="1" i="1" dirty="0" err="1" smtClean="0">
                <a:latin typeface="Arial" pitchFamily="34" charset="0"/>
                <a:cs typeface="Arial" pitchFamily="34" charset="0"/>
              </a:rPr>
              <a:t>valueOf</a:t>
            </a:r>
            <a:r>
              <a:rPr lang="en-US" sz="3300" b="1" i="1" dirty="0" smtClean="0">
                <a:latin typeface="Arial" pitchFamily="34" charset="0"/>
                <a:cs typeface="Arial" pitchFamily="34" charset="0"/>
              </a:rPr>
              <a:t>("0." + </a:t>
            </a:r>
            <a:r>
              <a:rPr lang="en-US" sz="3300" b="1" i="1" dirty="0" err="1" smtClean="0">
                <a:latin typeface="Arial" pitchFamily="34" charset="0"/>
                <a:cs typeface="Arial" pitchFamily="34" charset="0"/>
              </a:rPr>
              <a:t>String.valueOf</a:t>
            </a:r>
            <a:r>
              <a:rPr lang="en-US" sz="3300" b="1" i="1" dirty="0" smtClean="0">
                <a:latin typeface="Arial" pitchFamily="34" charset="0"/>
                <a:cs typeface="Arial" pitchFamily="34" charset="0"/>
              </a:rPr>
              <a:t>(x_minus_1));</a:t>
            </a: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pPr>
              <a:buNone/>
            </a:pPr>
            <a:r>
              <a:rPr lang="ru-RU" sz="3300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4294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Генератор чисел на основе формулы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571612"/>
            <a:ext cx="335188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ФОРМУЛА:</a:t>
            </a:r>
          </a:p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42886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(a*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 b) mod c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928672"/>
          <a:ext cx="8572560" cy="578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779181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SFRM1200"/>
                          <a:cs typeface="Times New Roman"/>
                        </a:rPr>
                        <a:t>Список тестируемых генераторов: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956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Онлайн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 генератор https://randomus.ru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Встроенный генератор системы программирования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Pascal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Встроенный генератор системы программирования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Java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Генератор,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Java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по формуле ГПСЧ.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1705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Равномерность распределения </a:t>
                      </a:r>
                      <a:r>
                        <a:rPr lang="en-US" sz="1600" b="0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[</a:t>
                      </a:r>
                      <a:r>
                        <a:rPr lang="ru-RU" sz="1600" b="0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0,</a:t>
                      </a:r>
                      <a:r>
                        <a:rPr lang="en-US" sz="1600" b="0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10</a:t>
                      </a:r>
                      <a:r>
                        <a:rPr lang="en-US" sz="1600" b="0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]</a:t>
                      </a:r>
                      <a:endParaRPr lang="ru-RU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05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Равномерность распределения </a:t>
                      </a:r>
                      <a:r>
                        <a:rPr lang="en-US" sz="1600" b="0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[</a:t>
                      </a:r>
                      <a:r>
                        <a:rPr lang="ru-RU" sz="1600" b="0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0,</a:t>
                      </a:r>
                      <a:r>
                        <a:rPr lang="en-US" sz="1600" b="0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10</a:t>
                      </a:r>
                      <a:r>
                        <a:rPr lang="ru-RU" sz="1600" b="0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</a:t>
                      </a:r>
                      <a:r>
                        <a:rPr lang="en-US" sz="1600" b="0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]</a:t>
                      </a:r>
                      <a:endParaRPr lang="ru-RU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05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Равномерность распределения </a:t>
                      </a:r>
                      <a:r>
                        <a:rPr lang="en-US" sz="1600" b="0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[</a:t>
                      </a:r>
                      <a:r>
                        <a:rPr lang="ru-RU" sz="1600" b="0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0,</a:t>
                      </a:r>
                      <a:r>
                        <a:rPr lang="en-US" sz="1600" b="0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10</a:t>
                      </a:r>
                      <a:r>
                        <a:rPr lang="ru-RU" sz="1600" b="0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00</a:t>
                      </a:r>
                      <a:r>
                        <a:rPr lang="en-US" sz="1600" b="0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]</a:t>
                      </a:r>
                      <a:endParaRPr lang="ru-RU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SFRM120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530" name="Диаграмма 10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3214686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Диаграмма 7"/>
          <p:cNvPicPr>
            <a:picLocks noChangeArrowheads="1"/>
          </p:cNvPicPr>
          <p:nvPr/>
        </p:nvPicPr>
        <p:blipFill>
          <a:blip r:embed="rId3" cstate="screen"/>
          <a:srcRect r="12671"/>
          <a:stretch>
            <a:fillRect/>
          </a:stretch>
        </p:blipFill>
        <p:spPr bwMode="auto">
          <a:xfrm>
            <a:off x="3714744" y="3214686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Диаграмма 6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00232" y="3214686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Диаграмма 4"/>
          <p:cNvPicPr>
            <a:picLocks noChangeArrowheads="1"/>
          </p:cNvPicPr>
          <p:nvPr/>
        </p:nvPicPr>
        <p:blipFill>
          <a:blip r:embed="rId5" cstate="screen"/>
          <a:srcRect r="11111" b="-92"/>
          <a:stretch>
            <a:fillRect/>
          </a:stretch>
        </p:blipFill>
        <p:spPr bwMode="auto">
          <a:xfrm>
            <a:off x="2000232" y="4429132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Диаграмма 8"/>
          <p:cNvPicPr>
            <a:picLocks noChangeArrowheads="1"/>
          </p:cNvPicPr>
          <p:nvPr/>
        </p:nvPicPr>
        <p:blipFill>
          <a:blip r:embed="rId6" cstate="screen"/>
          <a:srcRect r="12637"/>
          <a:stretch>
            <a:fillRect/>
          </a:stretch>
        </p:blipFill>
        <p:spPr bwMode="auto">
          <a:xfrm>
            <a:off x="3714744" y="4429132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Диаграмма 11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29256" y="4429132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Диаграмма 5"/>
          <p:cNvPicPr>
            <a:picLocks noChangeArrowheads="1"/>
          </p:cNvPicPr>
          <p:nvPr/>
        </p:nvPicPr>
        <p:blipFill>
          <a:blip r:embed="rId8" cstate="screen"/>
          <a:srcRect b="-92"/>
          <a:stretch>
            <a:fillRect/>
          </a:stretch>
        </p:blipFill>
        <p:spPr bwMode="auto">
          <a:xfrm>
            <a:off x="2000232" y="5572140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Диаграмма 9"/>
          <p:cNvPicPr>
            <a:picLocks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714744" y="5572140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Диаграмма 12"/>
          <p:cNvPicPr>
            <a:picLocks noChangeArrowheads="1"/>
          </p:cNvPicPr>
          <p:nvPr/>
        </p:nvPicPr>
        <p:blipFill>
          <a:blip r:embed="rId10" cstate="screen"/>
          <a:srcRect r="13043"/>
          <a:stretch>
            <a:fillRect/>
          </a:stretch>
        </p:blipFill>
        <p:spPr bwMode="auto">
          <a:xfrm>
            <a:off x="5429256" y="5572140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143768" y="3214686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143768" y="4429132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143768" y="5572140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4294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Тест: распределение на плоскости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857232"/>
            <a:ext cx="3223640" cy="224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3286124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3286124"/>
            <a:ext cx="3357586" cy="212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4294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Выводы по арифметическому генератору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5657671"/>
            <a:ext cx="7072362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indent="361950" algn="just">
              <a:spcBef>
                <a:spcPts val="200"/>
              </a:spcBef>
              <a:spcAft>
                <a:spcPts val="20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Джон фон Нейман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« …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всякий, кто питает слабость к арифметическим методам получения случайных чисел, грешен вне всяких сомнений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… 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928670"/>
          <a:ext cx="8715435" cy="452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7"/>
                <a:gridCol w="1743087"/>
                <a:gridCol w="1743087"/>
                <a:gridCol w="1743087"/>
                <a:gridCol w="1743087"/>
              </a:tblGrid>
              <a:tr h="30248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SFRM120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SFRM1200"/>
                          <a:cs typeface="Times New Roman"/>
                        </a:rPr>
                        <a:t>Список тестируемых генераторов: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6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Онлайн</a:t>
                      </a:r>
                      <a:r>
                        <a:rPr lang="ru-RU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 генератор https://randomus.ru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Встроенный генератор системы программирования </a:t>
                      </a:r>
                      <a:r>
                        <a:rPr lang="en-US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Pascal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Встроенный генератор системы программирования </a:t>
                      </a:r>
                      <a:r>
                        <a:rPr lang="en-US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Java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Генератор на  </a:t>
                      </a:r>
                      <a:r>
                        <a:rPr lang="en-US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Java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по формуле ГПСЧ</a:t>
                      </a:r>
                      <a:endParaRPr lang="ru-RU" sz="1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049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Корреляционный анализ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[</a:t>
                      </a:r>
                      <a:r>
                        <a:rPr lang="ru-RU" sz="1400" b="1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0,</a:t>
                      </a:r>
                      <a:r>
                        <a:rPr lang="en-US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10]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-0,06674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-0,06775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0,154334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</a:t>
                      </a:r>
                      <a:r>
                        <a:rPr lang="en-US" sz="18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,04122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-0,02127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0,02341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0,047119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0,021311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0,00036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0,108103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-0,0004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0,009139 </a:t>
                      </a:r>
                    </a:p>
                  </a:txBody>
                  <a:tcPr marL="9525" marR="9525" marT="9525" marB="0" anchor="b"/>
                </a:tc>
              </a:tr>
              <a:tr h="12096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Корреляционный анализ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[</a:t>
                      </a:r>
                      <a:r>
                        <a:rPr lang="ru-RU" sz="1400" b="1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0,</a:t>
                      </a:r>
                      <a:r>
                        <a:rPr lang="en-US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10</a:t>
                      </a:r>
                      <a:r>
                        <a:rPr lang="ru-RU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</a:t>
                      </a:r>
                      <a:r>
                        <a:rPr lang="en-US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]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0,159114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0,022299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0,095351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0,04158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0,12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-0,0162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0,01249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-</a:t>
                      </a:r>
                      <a:r>
                        <a:rPr lang="en-US" sz="1800" b="1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0,0126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-0,04217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-0,12793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0,028275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0,09068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0,131211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-0,14757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-0,10788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-0,06567 </a:t>
                      </a: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Корреляционный анализ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[</a:t>
                      </a:r>
                      <a:r>
                        <a:rPr lang="ru-RU" sz="1400" b="1" dirty="0" smtClean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0,</a:t>
                      </a:r>
                      <a:r>
                        <a:rPr lang="en-US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10</a:t>
                      </a:r>
                      <a:r>
                        <a:rPr lang="ru-RU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00</a:t>
                      </a:r>
                      <a:r>
                        <a:rPr lang="en-US" sz="14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]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-0,02192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-0,023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-0,0157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itchFamily="34" charset="0"/>
                          <a:ea typeface="SFRM1200"/>
                          <a:cs typeface="Arial" pitchFamily="34" charset="0"/>
                        </a:rPr>
                        <a:t>0,135693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0,180809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0,007254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0,100848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0,029737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4294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Тест: корреляционный анализ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500702"/>
            <a:ext cx="4214842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Сила корреляционной связи: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сильная: ±0,7  до   ±1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средняя: ±0,3  до   ± 0,699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слабая:   ±0     до   ± 0,299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5500702"/>
            <a:ext cx="4214842" cy="1214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Направление корреляционной связи: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прямая:      +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обратная :  -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133056"/>
          </a:xfrm>
          <a:solidFill>
            <a:schemeClr val="bg1"/>
          </a:solidFill>
          <a:effectLst>
            <a:softEdge rad="63500"/>
          </a:effectLst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Все выбранные для тестирования генераторы проходят тест по корреляции и распределению чисел. </a:t>
            </a:r>
          </a:p>
          <a:p>
            <a:pPr>
              <a:buNone/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Генератор, написанный по формуле не проходит тест по равномерности распределения чисел.</a:t>
            </a:r>
          </a:p>
          <a:p>
            <a:pPr>
              <a:buNone/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Три выбранных генератора псевдослучайных чисел создают качественные, с точки зрения отсутствия зависимости между случайными числами в их последовательности. Такие последовательности предугадать невозможно.  </a:t>
            </a:r>
          </a:p>
          <a:p>
            <a:pPr>
              <a:buNone/>
            </a:pP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Гипотеза о возможности существования определенной закономерности в последовательности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рандомных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чисел и возможности их угадывания нашла частичное подтверждение на примере одного из четырех тестируемых генераторов случайных чисел.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4294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Вывод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28736"/>
            <a:ext cx="8358246" cy="4071966"/>
          </a:xfr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  <a:softEdge rad="317500"/>
          </a:effectLst>
        </p:spPr>
        <p:txBody>
          <a:bodyPr>
            <a:noAutofit/>
          </a:bodyPr>
          <a:lstStyle/>
          <a:p>
            <a:pPr algn="ctr">
              <a:buNone/>
            </a:pPr>
            <a:endParaRPr lang="ru-RU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4294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Введение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2500306"/>
            <a:ext cx="457353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Елена\Мои документы\Downloads\Word Art (3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785926"/>
            <a:ext cx="3527997" cy="3498184"/>
          </a:xfrm>
          <a:prstGeom prst="rect">
            <a:avLst/>
          </a:prstGeom>
          <a:solidFill>
            <a:schemeClr val="accent1">
              <a:alpha val="26000"/>
            </a:schemeClr>
          </a:solidFill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643998" cy="5643602"/>
          </a:xfrm>
          <a:solidFill>
            <a:schemeClr val="bg1">
              <a:lumMod val="95000"/>
              <a:alpha val="87000"/>
            </a:schemeClr>
          </a:solidFill>
          <a:ln>
            <a:noFill/>
          </a:ln>
          <a:effectLst>
            <a:softEdge rad="1270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chemeClr val="accent1"/>
                </a:solidFill>
                <a:latin typeface="Arial Black" pitchFamily="34" charset="0"/>
              </a:rPr>
              <a:t>Цель</a:t>
            </a:r>
            <a:r>
              <a:rPr lang="ru-RU" b="1" dirty="0" smtClean="0">
                <a:solidFill>
                  <a:schemeClr val="accent1"/>
                </a:solidFill>
                <a:latin typeface="Arial Black" pitchFamily="34" charset="0"/>
              </a:rPr>
              <a:t>: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выявить отсутствие зависимости между числами в последовательности, созданной </a:t>
            </a:r>
            <a:r>
              <a:rPr lang="ru-RU" dirty="0" err="1" smtClean="0"/>
              <a:t>рандомным</a:t>
            </a:r>
            <a:r>
              <a:rPr lang="ru-RU" dirty="0" smtClean="0"/>
              <a:t> генератором.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accent1"/>
                </a:solidFill>
                <a:latin typeface="Arial Black" pitchFamily="34" charset="0"/>
              </a:rPr>
              <a:t>Задачи:</a:t>
            </a:r>
          </a:p>
          <a:p>
            <a:r>
              <a:rPr lang="ru-RU" dirty="0" smtClean="0"/>
              <a:t>Изучить литературные и Интернет источники по теме.</a:t>
            </a:r>
          </a:p>
          <a:p>
            <a:r>
              <a:rPr lang="ru-RU" dirty="0" smtClean="0"/>
              <a:t>Выяснить  значимые показатели надежности числовых последовательностей на предмет независимости.</a:t>
            </a:r>
          </a:p>
          <a:p>
            <a:r>
              <a:rPr lang="ru-RU" dirty="0" smtClean="0"/>
              <a:t>Определить способы тестирования числовых последовательностей</a:t>
            </a:r>
          </a:p>
          <a:p>
            <a:r>
              <a:rPr lang="ru-RU" dirty="0" smtClean="0"/>
              <a:t>Оценить надежность выбранных генераторов случайных чисел с помощью проверки свойств последовательности чисел.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4294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Цели и задачи исследования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358246" cy="1785950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  <a:p>
            <a:pPr marL="0" indent="0" algn="just">
              <a:buNone/>
            </a:pPr>
            <a:r>
              <a:rPr lang="ru-RU" dirty="0" smtClean="0"/>
              <a:t>возможно, существует определенная закономерность  в последовательности чисел,  при их формировании  </a:t>
            </a:r>
            <a:r>
              <a:rPr lang="ru-RU" dirty="0" err="1" smtClean="0"/>
              <a:t>рандомным</a:t>
            </a:r>
            <a:r>
              <a:rPr lang="ru-RU" dirty="0" smtClean="0"/>
              <a:t> генератором. </a:t>
            </a:r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4294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Гипотеза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5720" y="1371548"/>
            <a:ext cx="3286148" cy="3857652"/>
            <a:chOff x="428596" y="2857496"/>
            <a:chExt cx="2500330" cy="335758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28596" y="2857496"/>
              <a:ext cx="2500330" cy="3357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5" descr="C:\Documents and Settings\Елена\Мои документы\Downloads\Word Art (4)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1472" y="3071810"/>
              <a:ext cx="1335805" cy="1450077"/>
            </a:xfrm>
            <a:prstGeom prst="rect">
              <a:avLst/>
            </a:prstGeom>
            <a:noFill/>
          </p:spPr>
        </p:pic>
        <p:pic>
          <p:nvPicPr>
            <p:cNvPr id="7" name="Рисунок 6" descr="main-qimg-9d44cfcf68525df2c4ab15ebfd0ed1b9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500034" y="4500570"/>
              <a:ext cx="2286016" cy="1513550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8" name="Содержимое 4"/>
          <p:cNvSpPr txBox="1">
            <a:spLocks/>
          </p:cNvSpPr>
          <p:nvPr/>
        </p:nvSpPr>
        <p:spPr>
          <a:xfrm>
            <a:off x="2714644" y="714356"/>
            <a:ext cx="6215074" cy="578647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Генерация случайных чисел слишком важна,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оставлять ее на волю случая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Роберт </a:t>
            </a:r>
            <a:r>
              <a:rPr kumimoji="0" lang="ru-RU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Кавью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ru-RU" sz="2400" i="1" dirty="0" smtClean="0"/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ru-RU" sz="2400" i="1" dirty="0" smtClean="0"/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ru-RU" sz="2400" i="1" dirty="0" smtClean="0"/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929190" y="5214971"/>
            <a:ext cx="3929060" cy="14287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5286388"/>
            <a:ext cx="3500462" cy="135732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8" name="AutoShape 2" descr="https://cdn.wallpapersafari.com/92/98/SIco1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cdn.wallpapersafari.com/92/98/SIco1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SIco1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00326" y="3120233"/>
            <a:ext cx="3300764" cy="202327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3080452"/>
            <a:ext cx="3206327" cy="21344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4294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Классификация генераторов случайных чисел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-142908" y="1428736"/>
            <a:ext cx="4429156" cy="1928826"/>
          </a:xfrm>
          <a:prstGeom prst="downArrow">
            <a:avLst>
              <a:gd name="adj1" fmla="val 68602"/>
              <a:gd name="adj2" fmla="val 50000"/>
            </a:avLst>
          </a:prstGeom>
          <a:solidFill>
            <a:schemeClr val="bg1"/>
          </a:solidFill>
          <a:ln/>
          <a:effectLst>
            <a:outerShdw blurRad="50800" dist="250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Генератор истинно случайных последовательностей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643406" y="1428736"/>
            <a:ext cx="4500594" cy="1928826"/>
          </a:xfrm>
          <a:prstGeom prst="downArrow">
            <a:avLst>
              <a:gd name="adj1" fmla="val 68602"/>
              <a:gd name="adj2" fmla="val 50000"/>
            </a:avLst>
          </a:prstGeom>
          <a:solidFill>
            <a:schemeClr val="bg1"/>
          </a:solidFill>
          <a:ln/>
          <a:effectLst>
            <a:outerShdw blurRad="50800" dist="25000" dir="5400000" rotWithShape="0">
              <a:srgbClr val="000000">
                <a:alpha val="4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Генератор псевдослучайных последовательностей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785794"/>
            <a:ext cx="1000132" cy="73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785794"/>
            <a:ext cx="857256" cy="7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 descr="X:\WORK\Преподавание\Предметы\Основы_программирования\fall-2013\Лекции\5.Случайные числа и генерация входных данных\imgs\geig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0298" y="5429264"/>
            <a:ext cx="652355" cy="11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X:\WORK\Преподавание\Предметы\Основы_программирования\fall-2013\Лекции\5.Случайные числа и генерация входных данных\imgs\comp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47409" y="5572140"/>
            <a:ext cx="1010341" cy="9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8"/>
          <p:cNvSpPr>
            <a:spLocks noChangeArrowheads="1"/>
          </p:cNvSpPr>
          <p:nvPr/>
        </p:nvSpPr>
        <p:spPr bwMode="auto">
          <a:xfrm>
            <a:off x="5214942" y="5202252"/>
            <a:ext cx="271461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Random.org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5" name="Прямоугольник 13"/>
          <p:cNvSpPr>
            <a:spLocks noChangeArrowheads="1"/>
          </p:cNvSpPr>
          <p:nvPr/>
        </p:nvSpPr>
        <p:spPr bwMode="auto">
          <a:xfrm>
            <a:off x="357158" y="5214950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HotBits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18" name="Picture 11" descr="X:\WORK\Преподавание\Предметы\Основы_программирования\fall-2013\Лекции\5.Случайные числа и генерация входных данных\imgs\atmospher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21989" y="5437086"/>
            <a:ext cx="1439424" cy="95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право 18"/>
          <p:cNvSpPr/>
          <p:nvPr/>
        </p:nvSpPr>
        <p:spPr>
          <a:xfrm>
            <a:off x="3434100" y="5760268"/>
            <a:ext cx="280650" cy="27384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Picture 12" descr="X:\WORK\Преподавание\Предметы\Основы_программирования\fall-2013\Лекции\5.Случайные числа и генерация входных данных\imgs\radio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500676" y="5540503"/>
            <a:ext cx="1047761" cy="80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право 20"/>
          <p:cNvSpPr/>
          <p:nvPr/>
        </p:nvSpPr>
        <p:spPr>
          <a:xfrm rot="10800000">
            <a:off x="5005724" y="5760267"/>
            <a:ext cx="280650" cy="27384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6562043" y="5760267"/>
            <a:ext cx="224520" cy="27384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" name="Picture 13" descr="X:\WORK\Преподавание\Предметы\Основы_программирования\fall-2013\Лекции\5.Случайные числа и генерация входных данных\imgs\plutonium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71472" y="5588353"/>
            <a:ext cx="960447" cy="76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трелка вправо 23"/>
          <p:cNvSpPr/>
          <p:nvPr/>
        </p:nvSpPr>
        <p:spPr>
          <a:xfrm>
            <a:off x="1785918" y="5760268"/>
            <a:ext cx="280651" cy="27384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alphaModFix amt="45000"/>
            <a:lum/>
          </a:blip>
          <a:srcRect/>
          <a:stretch>
            <a:fillRect t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X:\WORK\Преподавание\Предметы\Основы_программирования\fall-2013\Лекции\5.Случайные числа и генерация входных данных\imgs\gamblin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1052736"/>
            <a:ext cx="1296144" cy="970857"/>
          </a:xfrm>
          <a:prstGeom prst="rect">
            <a:avLst/>
          </a:prstGeom>
          <a:noFill/>
        </p:spPr>
      </p:pic>
      <p:pic>
        <p:nvPicPr>
          <p:cNvPr id="13" name="Picture 2" descr="C:\Documents and Settings\Елена\Мои документы\Downloads\Word Art (2)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1772816"/>
            <a:ext cx="2736304" cy="273630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92080" y="1340768"/>
            <a:ext cx="2928958" cy="857256"/>
          </a:xfr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Создание кода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для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капчи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recaptcha-prevents-bots-from-performing-manual-actions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68144" y="2276872"/>
            <a:ext cx="2946818" cy="7858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152930" y="4567067"/>
            <a:ext cx="2643206" cy="428628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Криптография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Obychnyj-nakidnoj-zamok-s-naborom-klyuchej.png"/>
          <p:cNvPicPr>
            <a:picLocks noChangeAspect="1"/>
          </p:cNvPicPr>
          <p:nvPr/>
        </p:nvPicPr>
        <p:blipFill>
          <a:blip r:embed="rId6" cstate="screen">
            <a:lum bright="20000"/>
          </a:blip>
          <a:stretch>
            <a:fillRect/>
          </a:stretch>
        </p:blipFill>
        <p:spPr>
          <a:xfrm>
            <a:off x="2719330" y="5136291"/>
            <a:ext cx="1531855" cy="120779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642942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Сфера применения случайных чисел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555776" y="836712"/>
            <a:ext cx="1656184" cy="50006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Лотерея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824760" y="3284984"/>
            <a:ext cx="3067720" cy="864096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Коды безопасности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онлайн-сервисов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7" descr="X:\WORK\Преподавание\Предметы\Основы_программирования\fall-2013\Лекции\5.Случайные числа и генерация входных данных\imgs\crypto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03506" y="5085184"/>
            <a:ext cx="1564638" cy="131704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" name="Picture 7" descr="X:\WORK\Преподавание\Предметы\Основы_программирования\fall-2013\Лекции\5.Случайные числа и генерация входных данных\imgs\dice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95936" y="2780928"/>
            <a:ext cx="864096" cy="69196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179512" y="3511838"/>
            <a:ext cx="3024336" cy="79208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Компьютерное моделирование: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 descr="X:\WORK\Преподавание\Предметы\Основы_программирования\fall-2013\Лекции\5.Случайные числа и генерация входных данных\imgs\simulation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5536" y="4375934"/>
            <a:ext cx="2213361" cy="135732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" name="Содержимое 2"/>
          <p:cNvSpPr txBox="1">
            <a:spLocks/>
          </p:cNvSpPr>
          <p:nvPr/>
        </p:nvSpPr>
        <p:spPr>
          <a:xfrm>
            <a:off x="467544" y="1598258"/>
            <a:ext cx="2808312" cy="79208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Компьютерные игры: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8" descr="X:\WORK\Преподавание\Предметы\Основы_программирования\fall-2013\Лекции\5.Случайные числа и генерация входных данных\imgs\game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331640" y="2030306"/>
            <a:ext cx="1569916" cy="1182670"/>
          </a:xfrm>
          <a:prstGeom prst="rect">
            <a:avLst/>
          </a:prstGeom>
          <a:noFill/>
        </p:spPr>
      </p:pic>
      <p:pic>
        <p:nvPicPr>
          <p:cNvPr id="1028" name="Picture 4" descr="C:\Documents and Settings\Елена\Рабочий стол\скачанные файлы (1)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156176" y="4221088"/>
            <a:ext cx="2657475" cy="172402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359666" y="8143908"/>
            <a:ext cx="12192000" cy="950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71414"/>
            <a:ext cx="914400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Недостатки последовательностей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916528"/>
            <a:ext cx="8856984" cy="2677656"/>
          </a:xfrm>
          <a:prstGeom prst="rect">
            <a:avLst/>
          </a:prstGeom>
          <a:solidFill>
            <a:schemeClr val="bg1">
              <a:alpha val="88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Слишком короткий период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Последовательные значения не являются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независимыми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Неравномерное  распределение чисел в последовательности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359666" y="8143908"/>
            <a:ext cx="12192000" cy="950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928670"/>
            <a:ext cx="4214842" cy="190117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4857760"/>
            <a:ext cx="4214842" cy="193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2928934"/>
            <a:ext cx="4214842" cy="185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71414"/>
            <a:ext cx="914400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Методы исследования ГПСЧ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7158" y="1142984"/>
            <a:ext cx="4071966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Гистограмма проверки на монотонность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57158" y="3143248"/>
            <a:ext cx="4071966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Выявление корреляционной связи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57158" y="5072074"/>
            <a:ext cx="4071966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Распределение на плоскости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645</TotalTime>
  <Words>658</Words>
  <Application>Microsoft Office PowerPoint</Application>
  <PresentationFormat>Экран (4:3)</PresentationFormat>
  <Paragraphs>171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Введение</vt:lpstr>
      <vt:lpstr>Цели и задачи исследования</vt:lpstr>
      <vt:lpstr>Гипотеза</vt:lpstr>
      <vt:lpstr>Слайд 5</vt:lpstr>
      <vt:lpstr>Классификация генераторов случайных чисел</vt:lpstr>
      <vt:lpstr>Сфера применения случайных чисел</vt:lpstr>
      <vt:lpstr>Слайд 8</vt:lpstr>
      <vt:lpstr>Слайд 9</vt:lpstr>
      <vt:lpstr>Тестируемые генераторы</vt:lpstr>
      <vt:lpstr>Генератор чисел на основе формулы</vt:lpstr>
      <vt:lpstr>Тест: распределение на плоскости</vt:lpstr>
      <vt:lpstr>Выводы по арифметическому генератору</vt:lpstr>
      <vt:lpstr>Тест: корреляционный анализ</vt:lpstr>
      <vt:lpstr>Вывод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надежности генератора псевдослучайных последовательностей</dc:title>
  <cp:lastModifiedBy>Samsung</cp:lastModifiedBy>
  <cp:revision>88</cp:revision>
  <dcterms:modified xsi:type="dcterms:W3CDTF">2020-03-21T11:45:17Z</dcterms:modified>
</cp:coreProperties>
</file>